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7"/>
  </p:notesMasterIdLst>
  <p:handoutMasterIdLst>
    <p:handoutMasterId r:id="rId8"/>
  </p:handoutMasterIdLst>
  <p:sldIdLst>
    <p:sldId id="256" r:id="rId5"/>
    <p:sldId id="259" r:id="rId6"/>
  </p:sldIdLst>
  <p:sldSz cx="6858000" cy="9144000" type="screen4x3"/>
  <p:notesSz cx="6735763" cy="9866313"/>
  <p:defaultTextStyle>
    <a:defPPr rtl="0">
      <a:defRPr lang="ja-jp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  <p15:guide id="4" pos="3589" userDrawn="1">
          <p15:clr>
            <a:srgbClr val="A4A3A4"/>
          </p15:clr>
        </p15:guide>
        <p15:guide id="5" orient="horz" pos="226" userDrawn="1">
          <p15:clr>
            <a:srgbClr val="A4A3A4"/>
          </p15:clr>
        </p15:guide>
        <p15:guide id="6" orient="horz" pos="300">
          <p15:clr>
            <a:srgbClr val="A4A3A4"/>
          </p15:clr>
        </p15:guide>
        <p15:guide id="7" orient="horz" pos="5578">
          <p15:clr>
            <a:srgbClr val="A4A3A4"/>
          </p15:clr>
        </p15:guide>
        <p15:guide id="8" pos="243">
          <p15:clr>
            <a:srgbClr val="A4A3A4"/>
          </p15:clr>
        </p15:guide>
        <p15:guide id="9" pos="406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8682C"/>
    <a:srgbClr val="CCFFCC"/>
    <a:srgbClr val="CCFFFF"/>
    <a:srgbClr val="00CC00"/>
    <a:srgbClr val="0000CC"/>
    <a:srgbClr val="009999"/>
    <a:srgbClr val="F2B800"/>
    <a:srgbClr val="474B53"/>
    <a:srgbClr val="0071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3" autoAdjust="0"/>
    <p:restoredTop sz="94604" autoAdjust="0"/>
  </p:normalViewPr>
  <p:slideViewPr>
    <p:cSldViewPr snapToGrid="0" showGuides="1">
      <p:cViewPr>
        <p:scale>
          <a:sx n="75" d="100"/>
          <a:sy n="75" d="100"/>
        </p:scale>
        <p:origin x="2026" y="-101"/>
      </p:cViewPr>
      <p:guideLst>
        <p:guide pos="2160"/>
        <p:guide orient="horz" pos="2880"/>
        <p:guide pos="3589"/>
        <p:guide orient="horz" pos="226"/>
        <p:guide orient="horz" pos="300"/>
        <p:guide orient="horz" pos="5578"/>
        <p:guide pos="243"/>
        <p:guide pos="4066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38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E87E1F32-670E-42A1-BB79-BE7CF13D3D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30"/>
          </a:xfrm>
          <a:prstGeom prst="rect">
            <a:avLst/>
          </a:prstGeom>
        </p:spPr>
        <p:txBody>
          <a:bodyPr vert="horz" lIns="94847" tIns="47424" rIns="94847" bIns="47424" rtlCol="0"/>
          <a:lstStyle>
            <a:lvl1pPr algn="l">
              <a:defRPr sz="13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7952D9F-355D-4E4D-9520-4A19B294762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5" y="0"/>
            <a:ext cx="2918831" cy="495030"/>
          </a:xfrm>
          <a:prstGeom prst="rect">
            <a:avLst/>
          </a:prstGeom>
        </p:spPr>
        <p:txBody>
          <a:bodyPr vert="horz" lIns="94847" tIns="47424" rIns="94847" bIns="47424" rtlCol="0"/>
          <a:lstStyle>
            <a:lvl1pPr algn="r">
              <a:defRPr sz="1300"/>
            </a:lvl1pPr>
          </a:lstStyle>
          <a:p>
            <a:pPr rtl="0"/>
            <a:fld id="{E5986495-5158-4CFA-9BAC-146FADB0B66C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2024/5/13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C1D824E-CABD-4018-B1C4-F54DF49C3C8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71285"/>
            <a:ext cx="2918831" cy="495028"/>
          </a:xfrm>
          <a:prstGeom prst="rect">
            <a:avLst/>
          </a:prstGeom>
        </p:spPr>
        <p:txBody>
          <a:bodyPr vert="horz" lIns="94847" tIns="47424" rIns="94847" bIns="47424" rtlCol="0" anchor="b"/>
          <a:lstStyle>
            <a:lvl1pPr algn="l">
              <a:defRPr sz="13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68D1F29-09CA-482E-8686-EEE88BB73D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375" y="9371285"/>
            <a:ext cx="2918831" cy="495028"/>
          </a:xfrm>
          <a:prstGeom prst="rect">
            <a:avLst/>
          </a:prstGeom>
        </p:spPr>
        <p:txBody>
          <a:bodyPr vert="horz" lIns="94847" tIns="47424" rIns="94847" bIns="47424" rtlCol="0" anchor="b"/>
          <a:lstStyle>
            <a:lvl1pPr algn="r">
              <a:defRPr sz="1300"/>
            </a:lvl1pPr>
          </a:lstStyle>
          <a:p>
            <a:pPr rtl="0"/>
            <a:fld id="{8869D12F-E8AC-48C0-8B1F-BD566648D8E6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4654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30"/>
          </a:xfrm>
          <a:prstGeom prst="rect">
            <a:avLst/>
          </a:prstGeom>
        </p:spPr>
        <p:txBody>
          <a:bodyPr vert="horz" lIns="94847" tIns="47424" rIns="94847" bIns="47424" rtlCol="0"/>
          <a:lstStyle>
            <a:lvl1pPr algn="l">
              <a:defRPr sz="13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1" cy="495030"/>
          </a:xfrm>
          <a:prstGeom prst="rect">
            <a:avLst/>
          </a:prstGeom>
        </p:spPr>
        <p:txBody>
          <a:bodyPr vert="horz" lIns="94847" tIns="47424" rIns="94847" bIns="47424" rtlCol="0"/>
          <a:lstStyle>
            <a:lvl1pPr algn="r">
              <a:defRPr sz="13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CD18E4DE-3C50-4BE2-8286-A70D6F2576E3}" type="datetime1">
              <a:rPr lang="ja-JP" altLang="en-US" smtClean="0"/>
              <a:pPr/>
              <a:t>2024/5/13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9313" y="1231900"/>
            <a:ext cx="2497137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47" tIns="47424" rIns="94847" bIns="47424" rtlCol="0" anchor="ctr"/>
          <a:lstStyle/>
          <a:p>
            <a:pPr rtl="0"/>
            <a:endParaRPr lang="ja-JP" altLang="en-US" noProof="0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4847" tIns="47424" rIns="94847" bIns="47424" rtlCol="0"/>
          <a:lstStyle/>
          <a:p>
            <a:pPr lvl="0" rtl="0"/>
            <a:r>
              <a:rPr lang="ja-JP" altLang="en-US" noProof="0" dirty="0"/>
              <a:t>マスター テキストの書式設定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1" cy="495028"/>
          </a:xfrm>
          <a:prstGeom prst="rect">
            <a:avLst/>
          </a:prstGeom>
        </p:spPr>
        <p:txBody>
          <a:bodyPr vert="horz" lIns="94847" tIns="47424" rIns="94847" bIns="47424" rtlCol="0" anchor="b"/>
          <a:lstStyle>
            <a:lvl1pPr algn="l">
              <a:defRPr sz="13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1" cy="495028"/>
          </a:xfrm>
          <a:prstGeom prst="rect">
            <a:avLst/>
          </a:prstGeom>
        </p:spPr>
        <p:txBody>
          <a:bodyPr vert="horz" lIns="94847" tIns="47424" rIns="94847" bIns="47424" rtlCol="0" anchor="b"/>
          <a:lstStyle>
            <a:lvl1pPr algn="r">
              <a:defRPr sz="13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C8136092-2EDF-47BF-99B1-B87430F95B70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8136092-2EDF-47BF-99B1-B87430F95B70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6998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8136092-2EDF-47BF-99B1-B87430F95B70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07481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ライド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タイトル 247"/>
          <p:cNvSpPr>
            <a:spLocks noGrp="1"/>
          </p:cNvSpPr>
          <p:nvPr userDrawn="1">
            <p:ph type="title" hasCustomPrompt="1"/>
          </p:nvPr>
        </p:nvSpPr>
        <p:spPr>
          <a:xfrm>
            <a:off x="3651905" y="474481"/>
            <a:ext cx="2822238" cy="713372"/>
          </a:xfrm>
        </p:spPr>
        <p:txBody>
          <a:bodyPr lIns="0" tIns="0" rIns="0" bIns="0" rtlCol="0">
            <a:noAutofit/>
          </a:bodyPr>
          <a:lstStyle>
            <a:lvl1pPr algn="r">
              <a:defRPr sz="310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 dirty="0"/>
              <a:t>インフォグラフィック</a:t>
            </a:r>
            <a:br>
              <a:rPr lang="ja-JP" altLang="en-US" noProof="0" dirty="0"/>
            </a:br>
            <a:r>
              <a:rPr lang="ja-JP" altLang="en-US" noProof="0" dirty="0"/>
              <a:t>要素</a:t>
            </a:r>
            <a:r>
              <a:rPr lang="en-US" altLang="ja-JP" noProof="0" dirty="0"/>
              <a:t>:</a:t>
            </a:r>
          </a:p>
        </p:txBody>
      </p:sp>
      <p:sp>
        <p:nvSpPr>
          <p:cNvPr id="254" name="テキスト プレースホルダー 25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202198" y="1208126"/>
            <a:ext cx="1260475" cy="329061"/>
          </a:xfrm>
        </p:spPr>
        <p:txBody>
          <a:bodyPr lIns="0" tIns="0" rIns="0" bIns="0" rtlCol="0">
            <a:noAutofit/>
          </a:bodyPr>
          <a:lstStyle>
            <a:lvl1pPr marL="0" indent="0" algn="r">
              <a:buNone/>
              <a:defRPr sz="2200" i="1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42900" indent="0" algn="r">
              <a:buNone/>
              <a:defRPr sz="2200">
                <a:solidFill>
                  <a:schemeClr val="bg2"/>
                </a:solidFill>
              </a:defRPr>
            </a:lvl2pPr>
            <a:lvl3pPr marL="685800" indent="0" algn="r">
              <a:buNone/>
              <a:defRPr sz="2200">
                <a:solidFill>
                  <a:schemeClr val="bg2"/>
                </a:solidFill>
              </a:defRPr>
            </a:lvl3pPr>
            <a:lvl4pPr marL="1028700" indent="0" algn="r">
              <a:buNone/>
              <a:defRPr sz="2200">
                <a:solidFill>
                  <a:schemeClr val="bg2"/>
                </a:solidFill>
              </a:defRPr>
            </a:lvl4pPr>
            <a:lvl5pPr marL="1371600" indent="0" algn="r">
              <a:buNone/>
              <a:defRPr sz="2200">
                <a:solidFill>
                  <a:schemeClr val="bg2"/>
                </a:solidFill>
              </a:defRPr>
            </a:lvl5pPr>
          </a:lstStyle>
          <a:p>
            <a:pPr lvl="0" rtl="0"/>
            <a:r>
              <a:rPr lang="ja-JP" altLang="en-US" noProof="0" dirty="0"/>
              <a:t>複数の人</a:t>
            </a:r>
          </a:p>
        </p:txBody>
      </p:sp>
      <p:sp>
        <p:nvSpPr>
          <p:cNvPr id="251" name="長方形 165">
            <a:extLst>
              <a:ext uri="{FF2B5EF4-FFF2-40B4-BE49-F238E27FC236}">
                <a16:creationId xmlns:a16="http://schemas.microsoft.com/office/drawing/2014/main" id="{E4477FDC-CE26-44E3-A53A-2737491BD50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7108825"/>
            <a:ext cx="6858000" cy="2035175"/>
          </a:xfrm>
          <a:prstGeom prst="rect">
            <a:avLst/>
          </a:prstGeom>
          <a:solidFill>
            <a:srgbClr val="99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8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164" userDrawn="1">
          <p15:clr>
            <a:srgbClr val="FBAE40"/>
          </p15:clr>
        </p15:guide>
        <p15:guide id="4" pos="4156" userDrawn="1">
          <p15:clr>
            <a:srgbClr val="FBAE40"/>
          </p15:clr>
        </p15:guide>
        <p15:guide id="12" orient="horz" pos="5534" userDrawn="1">
          <p15:clr>
            <a:srgbClr val="FBAE40"/>
          </p15:clr>
        </p15:guide>
        <p15:guide id="13" orient="horz" pos="816" userDrawn="1">
          <p15:clr>
            <a:srgbClr val="FBAE40"/>
          </p15:clr>
        </p15:guide>
        <p15:guide id="14" orient="horz" pos="3833" userDrawn="1">
          <p15:clr>
            <a:srgbClr val="FBAE40"/>
          </p15:clr>
        </p15:guide>
        <p15:guide id="15" pos="159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endParaRPr lang="ja-JP" altLang="en-US" noProof="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 dirty="0"/>
              <a:t>マスター テキストの書式設定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20XX/MM/DD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dirty="0"/>
              <a:t>フッターを追加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C075BE66-B004-4B62-93B5-6C3A07EE5DEC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drug@pref-hp.nobeoka.miyazaki.jp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hyperlink" Target="https://us02web.zoom.us/meeting/register/tZAkcOigrD8qGd0GKGkarNw37eQnT_ZzdTaA#/registra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444715" y="1312560"/>
            <a:ext cx="5980158" cy="1261884"/>
          </a:xfrm>
          <a:prstGeom prst="rect">
            <a:avLst/>
          </a:prstGeom>
          <a:noFill/>
          <a:effectLst>
            <a:softEdge rad="12700"/>
          </a:effectLst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solidFill>
                  <a:schemeClr val="accent4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のべおかレジメンセミナー</a:t>
            </a:r>
            <a:endParaRPr kumimoji="1" lang="en-US" altLang="ja-JP" sz="3600" b="1" dirty="0">
              <a:solidFill>
                <a:schemeClr val="accent4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4000" b="1" dirty="0">
                <a:solidFill>
                  <a:schemeClr val="accent4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２０２４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96961" y="842816"/>
            <a:ext cx="5838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特定薬剤管理指導加算２・連携充実加算算定のための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7FD04D4-398E-474A-8942-B08ABEC5E6BD}"/>
              </a:ext>
            </a:extLst>
          </p:cNvPr>
          <p:cNvSpPr txBox="1"/>
          <p:nvPr/>
        </p:nvSpPr>
        <p:spPr>
          <a:xfrm>
            <a:off x="448833" y="2721200"/>
            <a:ext cx="5960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日時　</a:t>
            </a:r>
            <a:r>
              <a:rPr kumimoji="1" lang="en-US" altLang="ja-JP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2024</a:t>
            </a:r>
            <a:r>
              <a:rPr kumimoji="1" lang="ja-JP" altLang="en-US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kumimoji="1" lang="en-US" altLang="ja-JP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kumimoji="1" lang="ja-JP" altLang="en-US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en-US" altLang="ja-JP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kumimoji="1" lang="ja-JP" altLang="en-US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日（木）　１９：００～２０：３０</a:t>
            </a:r>
            <a:endParaRPr kumimoji="1" lang="en-US" altLang="ja-JP" b="1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40939A4-2AE9-4280-9D4D-74B567BFC965}"/>
              </a:ext>
            </a:extLst>
          </p:cNvPr>
          <p:cNvSpPr txBox="1"/>
          <p:nvPr/>
        </p:nvSpPr>
        <p:spPr>
          <a:xfrm>
            <a:off x="757414" y="3372559"/>
            <a:ext cx="579653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400" b="1" dirty="0">
                <a:solidFill>
                  <a:schemeClr val="tx2">
                    <a:lumMod val="95000"/>
                    <a:lumOff val="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※WEB</a:t>
            </a:r>
            <a:r>
              <a:rPr kumimoji="1" lang="ja-JP" altLang="en-US" sz="1400" b="1" dirty="0">
                <a:solidFill>
                  <a:schemeClr val="tx2">
                    <a:lumMod val="95000"/>
                    <a:lumOff val="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会議ツール「</a:t>
            </a:r>
            <a:r>
              <a:rPr kumimoji="1" lang="en-US" altLang="ja-JP" sz="1400" b="1" dirty="0">
                <a:solidFill>
                  <a:schemeClr val="tx2">
                    <a:lumMod val="95000"/>
                    <a:lumOff val="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Zoom</a:t>
            </a:r>
            <a:r>
              <a:rPr kumimoji="1" lang="ja-JP" altLang="en-US" sz="1400" b="1" dirty="0">
                <a:solidFill>
                  <a:schemeClr val="tx2">
                    <a:lumMod val="95000"/>
                    <a:lumOff val="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」を使ったオンラインセミナーとなります。</a:t>
            </a:r>
            <a:endParaRPr kumimoji="1" lang="en-US" altLang="ja-JP" sz="1400" b="1" dirty="0">
              <a:solidFill>
                <a:schemeClr val="tx2">
                  <a:lumMod val="95000"/>
                  <a:lumOff val="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en-US" altLang="ja-JP" sz="1400" b="1" dirty="0">
                <a:solidFill>
                  <a:schemeClr val="tx2">
                    <a:lumMod val="95000"/>
                    <a:lumOff val="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400" b="1" dirty="0">
                <a:solidFill>
                  <a:schemeClr val="tx2">
                    <a:lumMod val="95000"/>
                    <a:lumOff val="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事前参加登録が必要です。</a:t>
            </a:r>
            <a:endParaRPr kumimoji="1" lang="ja-JP" altLang="en-US" sz="1400" b="1" dirty="0">
              <a:solidFill>
                <a:schemeClr val="tx2">
                  <a:lumMod val="95000"/>
                  <a:lumOff val="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1038B59-D7D3-49D7-8817-D066DB03CF72}"/>
              </a:ext>
            </a:extLst>
          </p:cNvPr>
          <p:cNvSpPr txBox="1"/>
          <p:nvPr/>
        </p:nvSpPr>
        <p:spPr>
          <a:xfrm>
            <a:off x="1675218" y="3996377"/>
            <a:ext cx="35039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400" b="1" dirty="0">
                <a:solidFill>
                  <a:schemeClr val="accent4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2400" b="1" dirty="0">
                <a:solidFill>
                  <a:schemeClr val="accent4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プログラム</a:t>
            </a:r>
            <a:r>
              <a:rPr lang="en-US" altLang="ja-JP" sz="2400" b="1" dirty="0">
                <a:solidFill>
                  <a:schemeClr val="accent4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EB3B1E2-B07C-468E-BE84-35404E1D01CF}"/>
              </a:ext>
            </a:extLst>
          </p:cNvPr>
          <p:cNvSpPr txBox="1"/>
          <p:nvPr/>
        </p:nvSpPr>
        <p:spPr>
          <a:xfrm>
            <a:off x="4426868" y="8484011"/>
            <a:ext cx="24243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主催：宮崎県立延岡病院薬剤部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12781"/>
            <a:ext cx="6858000" cy="473202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71870"/>
            <a:ext cx="6858000" cy="473202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42" y="1916257"/>
            <a:ext cx="1189292" cy="806736"/>
          </a:xfrm>
          <a:prstGeom prst="rect">
            <a:avLst/>
          </a:prstGeom>
        </p:spPr>
      </p:pic>
      <p:sp>
        <p:nvSpPr>
          <p:cNvPr id="7" name="角丸四角形 6"/>
          <p:cNvSpPr/>
          <p:nvPr/>
        </p:nvSpPr>
        <p:spPr>
          <a:xfrm>
            <a:off x="159976" y="4458042"/>
            <a:ext cx="6586487" cy="3972165"/>
          </a:xfrm>
          <a:prstGeom prst="roundRect">
            <a:avLst/>
          </a:prstGeom>
          <a:noFill/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　あいさつ　</a:t>
            </a:r>
            <a:endParaRPr lang="en-US" altLang="ja-JP" b="1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lang="ja-JP" altLang="en-US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薬剤部　部長　河野　和子</a:t>
            </a:r>
            <a:endParaRPr lang="en-US" altLang="ja-JP" b="1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endParaRPr lang="en-US" altLang="ja-JP" b="1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　当院における連携充実加算算定の取り組みについて</a:t>
            </a:r>
            <a:endParaRPr lang="en-US" altLang="ja-JP" b="1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lang="ja-JP" altLang="en-US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薬剤部　技師　酒井　康介</a:t>
            </a:r>
            <a:endParaRPr lang="en-US" altLang="ja-JP" b="1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endParaRPr lang="en-US" altLang="ja-JP" b="1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</a:t>
            </a:r>
            <a:r>
              <a:rPr lang="ja-JP" altLang="en-US" b="1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婦人科がん</a:t>
            </a:r>
            <a:r>
              <a:rPr lang="ja-JP" altLang="en-US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治療について</a:t>
            </a:r>
            <a:r>
              <a:rPr lang="en-US" altLang="ja-JP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仮</a:t>
            </a:r>
            <a:r>
              <a:rPr lang="en-US" altLang="ja-JP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algn="r"/>
            <a:r>
              <a:rPr lang="ja-JP" altLang="en-US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産婦人科医員（仮）　</a:t>
            </a:r>
            <a:endParaRPr lang="en-US" altLang="ja-JP" b="1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b="1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　具体的なレジメンと副作用についてｰ婦人科がんｰ</a:t>
            </a:r>
            <a:r>
              <a:rPr lang="en-US" altLang="ja-JP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仮</a:t>
            </a:r>
            <a:r>
              <a:rPr lang="en-US" altLang="ja-JP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algn="r"/>
            <a:r>
              <a:rPr lang="ja-JP" altLang="en-US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薬剤部　主任技師　神薗　奈津子</a:t>
            </a:r>
            <a:endParaRPr lang="en-US" altLang="ja-JP" b="1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b="1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　質疑応答</a:t>
            </a:r>
            <a:endParaRPr lang="ja-JP" altLang="en-US" sz="2000" b="1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6709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333905" y="463181"/>
            <a:ext cx="62142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u="sng" dirty="0">
                <a:solidFill>
                  <a:schemeClr val="accent4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受講申し込み方法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27FD04D4-398E-474A-8942-B08ABEC5E6BD}"/>
              </a:ext>
            </a:extLst>
          </p:cNvPr>
          <p:cNvSpPr txBox="1"/>
          <p:nvPr/>
        </p:nvSpPr>
        <p:spPr>
          <a:xfrm>
            <a:off x="425663" y="2291628"/>
            <a:ext cx="59937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・・・・・・・・・・・・・・・・・・・・・・・・・・・・・・・・・・・・・・・・・・・・・・・・・・・・・・・</a:t>
            </a:r>
            <a:endParaRPr kumimoji="1" lang="en-US" altLang="ja-JP" sz="1600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7FD04D4-398E-474A-8942-B08ABEC5E6BD}"/>
              </a:ext>
            </a:extLst>
          </p:cNvPr>
          <p:cNvSpPr txBox="1"/>
          <p:nvPr/>
        </p:nvSpPr>
        <p:spPr>
          <a:xfrm>
            <a:off x="172370" y="2684040"/>
            <a:ext cx="65667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注意事項</a:t>
            </a:r>
            <a:r>
              <a:rPr kumimoji="1" lang="en-US" altLang="ja-JP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①ミーティング登録画面にて必要事項を入力し、登録をお願いします。</a:t>
            </a:r>
            <a:endParaRPr kumimoji="1" lang="en-US" altLang="ja-JP" sz="1600" b="1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会社</a:t>
            </a:r>
            <a:r>
              <a:rPr kumimoji="1" lang="en-US" altLang="ja-JP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kumimoji="1" lang="ja-JP" altLang="en-US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学校名</a:t>
            </a:r>
            <a:r>
              <a:rPr kumimoji="1" lang="en-US" altLang="ja-JP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には、所属施設を入力してください。</a:t>
            </a:r>
            <a:endParaRPr kumimoji="1" lang="en-US" altLang="ja-JP" sz="1600" b="1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27FD04D4-398E-474A-8942-B08ABEC5E6BD}"/>
              </a:ext>
            </a:extLst>
          </p:cNvPr>
          <p:cNvSpPr txBox="1"/>
          <p:nvPr/>
        </p:nvSpPr>
        <p:spPr>
          <a:xfrm>
            <a:off x="304799" y="5859537"/>
            <a:ext cx="62387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②当日の入室は</a:t>
            </a:r>
            <a:r>
              <a:rPr kumimoji="1" lang="en-US" altLang="ja-JP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kumimoji="1" lang="ja-JP" altLang="en-US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分前からを予定しています。</a:t>
            </a:r>
            <a:endParaRPr kumimoji="1" lang="en-US" altLang="ja-JP" sz="1600" b="1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335373" y="6191879"/>
            <a:ext cx="6214254" cy="461665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chemeClr val="accent4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受講申し込み締切：</a:t>
            </a:r>
            <a:r>
              <a:rPr kumimoji="1" lang="en-US" altLang="ja-JP" sz="2400" b="1" dirty="0">
                <a:solidFill>
                  <a:schemeClr val="accent4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2024</a:t>
            </a:r>
            <a:r>
              <a:rPr kumimoji="1" lang="ja-JP" altLang="en-US" sz="2400" b="1" dirty="0">
                <a:solidFill>
                  <a:schemeClr val="accent4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kumimoji="1" lang="en-US" altLang="ja-JP" sz="2400" b="1" dirty="0">
                <a:solidFill>
                  <a:schemeClr val="accent4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kumimoji="1" lang="ja-JP" altLang="en-US" sz="2400" b="1" dirty="0">
                <a:solidFill>
                  <a:schemeClr val="accent4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en-US" altLang="ja-JP" sz="2400" b="1" dirty="0">
                <a:solidFill>
                  <a:schemeClr val="accent4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31</a:t>
            </a:r>
            <a:r>
              <a:rPr kumimoji="1" lang="ja-JP" altLang="en-US" sz="2400" b="1" dirty="0">
                <a:solidFill>
                  <a:schemeClr val="accent4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kumimoji="1" lang="en-US" altLang="ja-JP" sz="2400" b="1" dirty="0">
                <a:solidFill>
                  <a:schemeClr val="accent4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2400" b="1" dirty="0">
                <a:solidFill>
                  <a:schemeClr val="accent4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</a:t>
            </a:r>
            <a:r>
              <a:rPr kumimoji="1" lang="en-US" altLang="ja-JP" sz="2400" b="1" dirty="0">
                <a:solidFill>
                  <a:schemeClr val="accent4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kumimoji="1" lang="ja-JP" altLang="en-US" sz="2400" b="1" dirty="0">
              <a:solidFill>
                <a:schemeClr val="accent4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27FD04D4-398E-474A-8942-B08ABEC5E6BD}"/>
              </a:ext>
            </a:extLst>
          </p:cNvPr>
          <p:cNvSpPr txBox="1"/>
          <p:nvPr/>
        </p:nvSpPr>
        <p:spPr>
          <a:xfrm>
            <a:off x="306724" y="6740171"/>
            <a:ext cx="62387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先着</a:t>
            </a:r>
            <a:r>
              <a:rPr kumimoji="1" lang="en-US" altLang="ja-JP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100</a:t>
            </a:r>
            <a:r>
              <a:rPr kumimoji="1" lang="ja-JP" altLang="en-US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名までの受付とします。あらかじめ御了承ください。</a:t>
            </a:r>
            <a:endParaRPr kumimoji="1" lang="en-US" altLang="ja-JP" sz="1600" b="1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600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27FD04D4-398E-474A-8942-B08ABEC5E6BD}"/>
              </a:ext>
            </a:extLst>
          </p:cNvPr>
          <p:cNvSpPr txBox="1"/>
          <p:nvPr/>
        </p:nvSpPr>
        <p:spPr>
          <a:xfrm>
            <a:off x="1456004" y="7114997"/>
            <a:ext cx="512291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問合せ先</a:t>
            </a:r>
            <a:r>
              <a:rPr kumimoji="1" lang="en-US" altLang="ja-JP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sz="1600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宮崎県立延岡病院　薬剤部</a:t>
            </a:r>
            <a:endParaRPr kumimoji="1" lang="en-US" altLang="ja-JP" sz="1600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担当：日髙、神薗、酒井</a:t>
            </a:r>
            <a:endParaRPr kumimoji="1" lang="en-US" altLang="ja-JP" sz="1600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600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</a:t>
            </a:r>
            <a:r>
              <a:rPr kumimoji="1" lang="ja-JP" altLang="en-US" sz="1600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：（</a:t>
            </a:r>
            <a:r>
              <a:rPr kumimoji="1" lang="en-US" altLang="ja-JP" sz="1600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0982</a:t>
            </a:r>
            <a:r>
              <a:rPr kumimoji="1" lang="ja-JP" altLang="en-US" sz="1600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r>
              <a:rPr kumimoji="1" lang="en-US" altLang="ja-JP" sz="1600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32-6181</a:t>
            </a:r>
            <a:r>
              <a:rPr kumimoji="1" lang="ja-JP" altLang="en-US" sz="1600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（代表）</a:t>
            </a:r>
            <a:endParaRPr kumimoji="1" lang="en-US" altLang="ja-JP" sz="1600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600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Email:</a:t>
            </a:r>
            <a:r>
              <a:rPr kumimoji="1" lang="ja-JP" altLang="en-US" sz="1600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en-US" altLang="ja-JP" sz="1600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hlinkClick r:id="rId3"/>
              </a:rPr>
              <a:t>drug@pref-hp.nobeoka.miyazaki.jp</a:t>
            </a:r>
            <a:endParaRPr kumimoji="1" lang="en-US" altLang="ja-JP" sz="1600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病院</a:t>
            </a:r>
            <a:r>
              <a:rPr kumimoji="1" lang="en-US" altLang="ja-JP" sz="1600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WEB</a:t>
            </a:r>
            <a:r>
              <a:rPr kumimoji="1" lang="ja-JP" altLang="en-US" sz="1600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sz="1600" u="sng" dirty="0">
                <a:solidFill>
                  <a:schemeClr val="accent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https://nobeoka-kenbyo.jp</a:t>
            </a:r>
            <a:endParaRPr kumimoji="1" lang="en-US" altLang="ja-JP" sz="1400" u="sng" dirty="0">
              <a:solidFill>
                <a:schemeClr val="accent4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27FD04D4-398E-474A-8942-B08ABEC5E6BD}"/>
              </a:ext>
            </a:extLst>
          </p:cNvPr>
          <p:cNvSpPr txBox="1"/>
          <p:nvPr/>
        </p:nvSpPr>
        <p:spPr>
          <a:xfrm>
            <a:off x="304798" y="1089506"/>
            <a:ext cx="41442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下記</a:t>
            </a:r>
            <a:r>
              <a:rPr kumimoji="1" lang="en-US" altLang="ja-JP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URL</a:t>
            </a:r>
            <a:r>
              <a:rPr kumimoji="1" lang="ja-JP" altLang="en-US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または右記</a:t>
            </a:r>
            <a:r>
              <a:rPr kumimoji="1" lang="en-US" altLang="ja-JP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QR</a:t>
            </a:r>
            <a:r>
              <a:rPr kumimoji="1" lang="ja-JP" altLang="en-US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コードから必要事項を入力の上、</a:t>
            </a:r>
            <a:r>
              <a:rPr kumimoji="1" lang="ja-JP" altLang="en-US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事前参加登録</a:t>
            </a:r>
            <a:r>
              <a:rPr kumimoji="1" lang="ja-JP" altLang="en-US" sz="1600" b="1" dirty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をしてください。</a:t>
            </a:r>
            <a:endParaRPr kumimoji="1" lang="en-US" altLang="ja-JP" sz="1600" b="1" dirty="0">
              <a:solidFill>
                <a:schemeClr val="tx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04798" y="1615016"/>
            <a:ext cx="438894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dirty="0">
                <a:solidFill>
                  <a:schemeClr val="accent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 </a:t>
            </a:r>
            <a:r>
              <a:rPr lang="en-US" altLang="ja-JP" sz="1800" u="sng" dirty="0">
                <a:solidFill>
                  <a:schemeClr val="accent4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altLang="ja-JP" sz="1600" u="sng" dirty="0">
                <a:solidFill>
                  <a:schemeClr val="accent4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ＭＳ Ｐゴシック" panose="020B0600070205080204" pitchFamily="50" charset="-128"/>
              </a:rPr>
              <a:t>https://us02web.zoom.us/meeting/register/tZItduihrjIoEtcOylVuv26cSIEVZwdWi-YT</a:t>
            </a:r>
            <a:endParaRPr lang="en-US" altLang="ja-JP" sz="1600" dirty="0">
              <a:solidFill>
                <a:schemeClr val="accent4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00" y="12443"/>
            <a:ext cx="6858000" cy="473202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7" y="8719302"/>
            <a:ext cx="6858000" cy="473202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EA26AC1E-755F-4084-8A43-48E1089C90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02358" y="544027"/>
            <a:ext cx="2029227" cy="2029227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C913E28D-9079-4B94-8FCC-428CA1BCC5D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43779" y="3533411"/>
            <a:ext cx="4589415" cy="2285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325799"/>
      </p:ext>
    </p:extLst>
  </p:cSld>
  <p:clrMapOvr>
    <a:masterClrMapping/>
  </p:clrMapOvr>
</p:sld>
</file>

<file path=ppt/theme/theme1.xml><?xml version="1.0" encoding="utf-8"?>
<a:theme xmlns:a="http://schemas.openxmlformats.org/drawingml/2006/main" name="インフォグラフィック 人">
  <a:themeElements>
    <a:clrScheme name="Custom 1">
      <a:dk1>
        <a:srgbClr val="999999"/>
      </a:dk1>
      <a:lt1>
        <a:srgbClr val="FFFFFF"/>
      </a:lt1>
      <a:dk2>
        <a:srgbClr val="000000"/>
      </a:dk2>
      <a:lt2>
        <a:srgbClr val="C1272D"/>
      </a:lt2>
      <a:accent1>
        <a:srgbClr val="F8682C"/>
      </a:accent1>
      <a:accent2>
        <a:srgbClr val="FFC300"/>
      </a:accent2>
      <a:accent3>
        <a:srgbClr val="91C300"/>
      </a:accent3>
      <a:accent4>
        <a:srgbClr val="00B4F1"/>
      </a:accent4>
      <a:accent5>
        <a:srgbClr val="E6E6E6"/>
      </a:accent5>
      <a:accent6>
        <a:srgbClr val="007E59"/>
      </a:accent6>
      <a:hlink>
        <a:srgbClr val="29ABE2"/>
      </a:hlink>
      <a:folHlink>
        <a:srgbClr val="29ABE2"/>
      </a:folHlink>
    </a:clrScheme>
    <a:fontScheme name="Custom 1">
      <a:majorFont>
        <a:latin typeface="Century Gothic"/>
        <a:ea typeface=""/>
        <a:cs typeface=""/>
      </a:majorFont>
      <a:minorFont>
        <a:latin typeface="Times New Roman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>
            <a:solidFill>
              <a:schemeClr val="accent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4308473_TF00006817.potx" id="{5E724FFE-F4E0-4D1D-AED4-98463ACE9ECC}" vid="{EF92DC8F-6C75-42DA-A020-EC7EBD57542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869DD2-6DAE-4073-9A49-70408BA9C39E}">
  <ds:schemaRefs>
    <ds:schemaRef ds:uri="http://purl.org/dc/elements/1.1/"/>
    <ds:schemaRef ds:uri="http://schemas.microsoft.com/office/2006/metadata/properties"/>
    <ds:schemaRef ds:uri="16c05727-aa75-4e4a-9b5f-8a80a1165891"/>
    <ds:schemaRef ds:uri="http://schemas.microsoft.com/office/2006/documentManagement/types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71af3243-3dd4-4a8d-8c0d-dd76da1f02a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31C8030-C763-4DEC-8A85-7E3C05FA775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B07F76-0210-4B18-9205-EFE382D599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人の画像</Template>
  <TotalTime>0</TotalTime>
  <Words>350</Words>
  <Application>Microsoft Office PowerPoint</Application>
  <PresentationFormat>画面に合わせる (4:3)</PresentationFormat>
  <Paragraphs>39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BIZ UDゴシック</vt:lpstr>
      <vt:lpstr>Meiryo UI</vt:lpstr>
      <vt:lpstr>ＭＳ Ｐゴシック</vt:lpstr>
      <vt:lpstr>Arial</vt:lpstr>
      <vt:lpstr>インフォグラフィック 人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2019-08-22T14:21:30Z</dcterms:created>
  <dcterms:modified xsi:type="dcterms:W3CDTF">2024-05-13T07:43:23Z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